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8" r:id="rId2"/>
    <p:sldId id="257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33"/>
    <a:srgbClr val="19386A"/>
    <a:srgbClr val="173768"/>
    <a:srgbClr val="153564"/>
    <a:srgbClr val="901819"/>
    <a:srgbClr val="C91B25"/>
    <a:srgbClr val="27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4660"/>
  </p:normalViewPr>
  <p:slideViewPr>
    <p:cSldViewPr snapToGrid="0">
      <p:cViewPr>
        <p:scale>
          <a:sx n="142" d="100"/>
          <a:sy n="142" d="100"/>
        </p:scale>
        <p:origin x="2664" y="1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413" cy="495300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FA60325B-96B0-4863-BEB1-58A9477F136C}" type="datetimeFigureOut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11" tIns="45705" rIns="91411" bIns="4570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013"/>
            <a:ext cx="2919413" cy="495300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BE39207D-AA5B-4762-8701-40BDBBC2C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91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A550-CCC0-489A-BAFC-196F3BE3E4F2}" type="datetimeFigureOut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AC5D-BE91-41E6-9FA5-D58279E49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14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A550-CCC0-489A-BAFC-196F3BE3E4F2}" type="datetimeFigureOut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AC5D-BE91-41E6-9FA5-D58279E49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0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A550-CCC0-489A-BAFC-196F3BE3E4F2}" type="datetimeFigureOut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AC5D-BE91-41E6-9FA5-D58279E49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23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A550-CCC0-489A-BAFC-196F3BE3E4F2}" type="datetimeFigureOut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AC5D-BE91-41E6-9FA5-D58279E49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8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A550-CCC0-489A-BAFC-196F3BE3E4F2}" type="datetimeFigureOut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AC5D-BE91-41E6-9FA5-D58279E49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36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A550-CCC0-489A-BAFC-196F3BE3E4F2}" type="datetimeFigureOut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AC5D-BE91-41E6-9FA5-D58279E49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80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A550-CCC0-489A-BAFC-196F3BE3E4F2}" type="datetimeFigureOut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AC5D-BE91-41E6-9FA5-D58279E49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79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A550-CCC0-489A-BAFC-196F3BE3E4F2}" type="datetimeFigureOut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AC5D-BE91-41E6-9FA5-D58279E49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23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A550-CCC0-489A-BAFC-196F3BE3E4F2}" type="datetimeFigureOut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AC5D-BE91-41E6-9FA5-D58279E49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81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A550-CCC0-489A-BAFC-196F3BE3E4F2}" type="datetimeFigureOut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AC5D-BE91-41E6-9FA5-D58279E49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19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A550-CCC0-489A-BAFC-196F3BE3E4F2}" type="datetimeFigureOut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AC5D-BE91-41E6-9FA5-D58279E49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39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8A550-CCC0-489A-BAFC-196F3BE3E4F2}" type="datetimeFigureOut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AC5D-BE91-41E6-9FA5-D58279E49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39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BB46D89-B6DA-4983-8E42-4548FB34C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7159" r="4142" b="6018"/>
          <a:stretch/>
        </p:blipFill>
        <p:spPr>
          <a:xfrm>
            <a:off x="12032" y="-20072"/>
            <a:ext cx="6848202" cy="430000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1F4AA5A5-570E-49CF-891A-49B1066CB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100"/>
          <a:stretch/>
        </p:blipFill>
        <p:spPr>
          <a:xfrm>
            <a:off x="9799" y="3475369"/>
            <a:ext cx="1881140" cy="276692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EBEA15D-B5C4-494D-B31F-9B15FCFD286D}"/>
              </a:ext>
            </a:extLst>
          </p:cNvPr>
          <p:cNvSpPr/>
          <p:nvPr/>
        </p:nvSpPr>
        <p:spPr>
          <a:xfrm>
            <a:off x="-9251" y="9000829"/>
            <a:ext cx="6873486" cy="9229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7" name="図 61" descr="07（１行。右にローマ字。日本語なし）【使用例】研修テキストのヘッダー.jpg">
            <a:extLst>
              <a:ext uri="{FF2B5EF4-FFF2-40B4-BE49-F238E27FC236}">
                <a16:creationId xmlns:a16="http://schemas.microsoft.com/office/drawing/2014/main" id="{8A1EB778-523E-4211-9135-FF12B88D25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282" b="24047"/>
          <a:stretch/>
        </p:blipFill>
        <p:spPr bwMode="auto">
          <a:xfrm>
            <a:off x="57737" y="8796073"/>
            <a:ext cx="2404069" cy="69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F484299-22EC-48B3-9D3A-2E3BBE4C5E7C}"/>
              </a:ext>
            </a:extLst>
          </p:cNvPr>
          <p:cNvGrpSpPr>
            <a:grpSpLocks noChangeAspect="1"/>
          </p:cNvGrpSpPr>
          <p:nvPr/>
        </p:nvGrpSpPr>
        <p:grpSpPr>
          <a:xfrm>
            <a:off x="-21692" y="-20073"/>
            <a:ext cx="2080553" cy="3170102"/>
            <a:chOff x="-1550553" y="-112599"/>
            <a:chExt cx="2514887" cy="3831890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41AA71B-C601-47E0-A72D-297CEBC5EE65}"/>
                </a:ext>
              </a:extLst>
            </p:cNvPr>
            <p:cNvSpPr txBox="1"/>
            <p:nvPr/>
          </p:nvSpPr>
          <p:spPr>
            <a:xfrm>
              <a:off x="-1275947" y="1172056"/>
              <a:ext cx="2240281" cy="43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733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サクセスブレイン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DD9CF656-DDB2-43D7-973A-A9074B197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49260" y="253622"/>
              <a:ext cx="2273846" cy="1291356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A337628B-A591-4195-BF80-E96AA6A04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4100"/>
            <a:stretch/>
          </p:blipFill>
          <p:spPr>
            <a:xfrm>
              <a:off x="-1550553" y="2077128"/>
              <a:ext cx="2273846" cy="334454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B126BC4-7412-46C1-BB16-25C69A871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4100"/>
            <a:stretch/>
          </p:blipFill>
          <p:spPr>
            <a:xfrm>
              <a:off x="-1549260" y="1761442"/>
              <a:ext cx="2273846" cy="334454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83A1901B-5FEA-4400-8F1A-A8398EBEB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4100"/>
            <a:stretch/>
          </p:blipFill>
          <p:spPr>
            <a:xfrm>
              <a:off x="-1549260" y="2394802"/>
              <a:ext cx="2273846" cy="334454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BD1A2E0A-D486-4787-8B30-6BE4A1AAD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4100"/>
            <a:stretch/>
          </p:blipFill>
          <p:spPr>
            <a:xfrm>
              <a:off x="-1547967" y="2731418"/>
              <a:ext cx="2273846" cy="334454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6A994F9C-EB48-445E-B0FF-E686D9834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4100"/>
            <a:stretch/>
          </p:blipFill>
          <p:spPr>
            <a:xfrm>
              <a:off x="-1549260" y="218387"/>
              <a:ext cx="2273846" cy="334454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3645BA67-FC8C-4E3D-B476-F7AB44EAF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4100"/>
            <a:stretch/>
          </p:blipFill>
          <p:spPr>
            <a:xfrm>
              <a:off x="-1549261" y="-112599"/>
              <a:ext cx="2273845" cy="334454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782ABFF6-B637-4413-AAA1-41DCE0CDC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4100"/>
            <a:stretch/>
          </p:blipFill>
          <p:spPr>
            <a:xfrm>
              <a:off x="-1549260" y="3384837"/>
              <a:ext cx="2273846" cy="334454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DD65F9A2-5153-4342-9028-0E0748D9D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4100"/>
            <a:stretch/>
          </p:blipFill>
          <p:spPr>
            <a:xfrm>
              <a:off x="-1549260" y="3067163"/>
              <a:ext cx="2273846" cy="334454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DC234CE9-DEF4-4B4E-952D-32B8A19C3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4100"/>
            <a:stretch/>
          </p:blipFill>
          <p:spPr>
            <a:xfrm>
              <a:off x="-1550553" y="1526770"/>
              <a:ext cx="2273846" cy="334454"/>
            </a:xfrm>
            <a:prstGeom prst="rect">
              <a:avLst/>
            </a:prstGeom>
          </p:spPr>
        </p:pic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B8112F-51E6-4501-A2FF-A7C8F79BF8C7}"/>
              </a:ext>
            </a:extLst>
          </p:cNvPr>
          <p:cNvSpPr txBox="1"/>
          <p:nvPr/>
        </p:nvSpPr>
        <p:spPr>
          <a:xfrm>
            <a:off x="3058789" y="5914126"/>
            <a:ext cx="3624331" cy="2344258"/>
          </a:xfrm>
          <a:prstGeom prst="rect">
            <a:avLst/>
          </a:prstGeom>
          <a:noFill/>
          <a:ln w="19050" cmpd="sng">
            <a:solidFill>
              <a:srgbClr val="19386A"/>
            </a:solidFill>
          </a:ln>
        </p:spPr>
        <p:txBody>
          <a:bodyPr wrap="square" rtlCol="0" anchor="ctr">
            <a:noAutofit/>
          </a:bodyPr>
          <a:lstStyle/>
          <a:p>
            <a:r>
              <a:rPr kumimoji="1" lang="ja-JP" altLang="en-US" sz="1400" b="1" dirty="0">
                <a:solidFill>
                  <a:srgbClr val="1938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  象 ：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入社</a:t>
            </a:r>
            <a:r>
              <a:rPr kumimoji="1"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年目の若手社員</a:t>
            </a:r>
            <a:endParaRPr kumimoji="1"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   　</a:t>
            </a:r>
            <a:endParaRPr kumimoji="1" lang="en-US" altLang="ja-JP" sz="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1938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　場 ：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石川県地場産業振興センター</a:t>
            </a:r>
            <a:endParaRPr kumimoji="1"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</a:t>
            </a:r>
            <a:r>
              <a:rPr kumimoji="1" lang="ja-JP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本館 第</a:t>
            </a:r>
            <a:r>
              <a:rPr kumimoji="1"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研修室</a:t>
            </a:r>
            <a:endParaRPr kumimoji="1"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1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1938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　間 ：</a:t>
            </a:r>
            <a:r>
              <a:rPr kumimoji="1"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9:30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17:00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</a:t>
            </a:r>
            <a:r>
              <a:rPr kumimoji="1" lang="ja-JP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受付開始</a:t>
            </a:r>
            <a:r>
              <a:rPr kumimoji="1" lang="en-US" altLang="ja-JP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9:15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</a:p>
          <a:p>
            <a:endParaRPr kumimoji="1" lang="en-US" altLang="ja-JP" sz="11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1938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受講費：</a:t>
            </a:r>
            <a:r>
              <a:rPr kumimoji="1"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16,000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昼食代込み・税別</a:t>
            </a:r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endParaRPr kumimoji="1" lang="en-US" altLang="ja-JP" sz="3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endParaRPr kumimoji="1" lang="en-US" altLang="ja-JP" sz="1100" b="1" dirty="0">
              <a:solidFill>
                <a:srgbClr val="1938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1938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お申込方法：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本紙、裏面をご参照ください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98630B4-0B3F-44C4-86A4-F235853460C3}"/>
              </a:ext>
            </a:extLst>
          </p:cNvPr>
          <p:cNvSpPr txBox="1"/>
          <p:nvPr/>
        </p:nvSpPr>
        <p:spPr>
          <a:xfrm>
            <a:off x="142258" y="4849567"/>
            <a:ext cx="3283674" cy="8939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683"/>
              </a:lnSpc>
            </a:pPr>
            <a:r>
              <a:rPr kumimoji="1" lang="en-US" altLang="ja-JP" sz="2167" b="1" dirty="0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2167" b="1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3467" b="1" dirty="0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2167" b="1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3467" b="1" dirty="0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2167" b="1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2167" b="1" dirty="0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167" b="1" dirty="0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167" b="1" dirty="0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en-US" altLang="ja-JP" sz="2600" b="1" dirty="0">
              <a:ln w="3175">
                <a:noFill/>
              </a:ln>
              <a:solidFill>
                <a:schemeClr val="accent4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033"/>
              </a:lnSpc>
            </a:pPr>
            <a:r>
              <a:rPr kumimoji="1" lang="ja-JP" altLang="en-US" sz="1517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　テーマ：「振り返る習慣づくり」</a:t>
            </a:r>
            <a:endParaRPr kumimoji="1" lang="en-US" altLang="ja-JP" sz="1517" b="1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D70D154-0318-4E29-BB9C-63BF5474F5CC}"/>
              </a:ext>
            </a:extLst>
          </p:cNvPr>
          <p:cNvSpPr txBox="1"/>
          <p:nvPr/>
        </p:nvSpPr>
        <p:spPr>
          <a:xfrm>
            <a:off x="223599" y="4609884"/>
            <a:ext cx="926872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集合研修 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E565EA9-2F0C-418D-8F71-27C852DAE3B9}"/>
              </a:ext>
            </a:extLst>
          </p:cNvPr>
          <p:cNvSpPr txBox="1"/>
          <p:nvPr/>
        </p:nvSpPr>
        <p:spPr>
          <a:xfrm>
            <a:off x="206519" y="5917895"/>
            <a:ext cx="2852270" cy="2369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en-US" altLang="ja-JP" sz="1517" b="1" dirty="0">
                <a:solidFill>
                  <a:srgbClr val="1938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517" b="1" dirty="0">
                <a:solidFill>
                  <a:srgbClr val="1938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研修プログラム</a:t>
            </a:r>
            <a:r>
              <a:rPr lang="en-US" altLang="ja-JP" sz="1517" b="1" dirty="0">
                <a:solidFill>
                  <a:srgbClr val="1938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lnSpc>
                <a:spcPts val="1950"/>
              </a:lnSpc>
            </a:pPr>
            <a:r>
              <a:rPr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（１）オリエンテーション</a:t>
            </a:r>
            <a:endParaRPr lang="en-US" altLang="ja-JP" sz="13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50"/>
              </a:lnSpc>
            </a:pPr>
            <a:r>
              <a:rPr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（２）自分を振り返る</a:t>
            </a:r>
            <a:endParaRPr lang="en-US" altLang="ja-JP" sz="13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50"/>
              </a:lnSpc>
            </a:pPr>
            <a:r>
              <a:rPr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（３）自己客観化</a:t>
            </a:r>
            <a:endParaRPr lang="en-US" altLang="ja-JP" sz="13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50"/>
              </a:lnSpc>
            </a:pPr>
            <a:r>
              <a:rPr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（４）働く理由を考える</a:t>
            </a:r>
            <a:endParaRPr lang="en-US" altLang="ja-JP" sz="13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50"/>
              </a:lnSpc>
            </a:pPr>
            <a:r>
              <a:rPr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（５）コミュニケーションの重要性</a:t>
            </a:r>
            <a:endParaRPr lang="en-US" altLang="ja-JP" sz="13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50"/>
              </a:lnSpc>
            </a:pPr>
            <a:r>
              <a:rPr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（６）将来像の設定</a:t>
            </a:r>
            <a:endParaRPr lang="en-US" altLang="ja-JP" sz="13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50"/>
              </a:lnSpc>
            </a:pPr>
            <a:r>
              <a:rPr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（７）感謝の手紙</a:t>
            </a:r>
            <a:endParaRPr lang="en-US" altLang="ja-JP" sz="13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50"/>
              </a:lnSpc>
            </a:pPr>
            <a:r>
              <a:rPr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（８）研修まとめ 等</a:t>
            </a:r>
            <a:endParaRPr lang="en-US" altLang="ja-JP" sz="13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178485E-5309-4B1D-BDE1-A97D74A1820F}"/>
              </a:ext>
            </a:extLst>
          </p:cNvPr>
          <p:cNvSpPr/>
          <p:nvPr/>
        </p:nvSpPr>
        <p:spPr>
          <a:xfrm>
            <a:off x="2564424" y="9192556"/>
            <a:ext cx="4613060" cy="643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92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lang="en-US" altLang="ja-JP" sz="1192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920-0364 </a:t>
            </a:r>
            <a:r>
              <a:rPr lang="ja-JP" altLang="en-US" sz="1192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石川県金沢市松島</a:t>
            </a:r>
            <a:r>
              <a:rPr lang="en-US" altLang="ja-JP" sz="1192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2-191</a:t>
            </a:r>
            <a:r>
              <a:rPr lang="ja-JP" altLang="en-US" sz="1192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192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COM</a:t>
            </a:r>
            <a:r>
              <a:rPr lang="ja-JP" altLang="en-US" sz="1192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ビル</a:t>
            </a:r>
            <a:endParaRPr lang="en-US" altLang="ja-JP" sz="1192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192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MAIL</a:t>
            </a:r>
            <a:r>
              <a:rPr lang="ja-JP" altLang="en-US" sz="1192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92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info@success.co.jp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076-269-8653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690ED55-CAD8-41EC-995F-8DF21937DC5D}"/>
              </a:ext>
            </a:extLst>
          </p:cNvPr>
          <p:cNvSpPr txBox="1"/>
          <p:nvPr/>
        </p:nvSpPr>
        <p:spPr>
          <a:xfrm>
            <a:off x="3068940" y="4620539"/>
            <a:ext cx="3836687" cy="102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92"/>
              </a:lnSpc>
            </a:pPr>
            <a:r>
              <a:rPr lang="ja-JP" altLang="en-US" sz="1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モチベーション</a:t>
            </a:r>
            <a:r>
              <a:rPr lang="en-US" altLang="ja-JP" sz="1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UP</a:t>
            </a:r>
            <a:r>
              <a:rPr lang="ja-JP" altLang="en-US" sz="1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・目標設定</a:t>
            </a:r>
            <a:endParaRPr lang="en-US" altLang="ja-JP" sz="195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492"/>
              </a:lnSpc>
            </a:pPr>
            <a:r>
              <a:rPr lang="ja-JP" altLang="en-US" sz="1950" b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コロナ禍に</a:t>
            </a:r>
            <a:r>
              <a:rPr lang="ja-JP" altLang="en-US" sz="1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おいても</a:t>
            </a:r>
            <a:endParaRPr lang="en-US" altLang="ja-JP" sz="195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492"/>
              </a:lnSpc>
            </a:pPr>
            <a:r>
              <a:rPr lang="ja-JP" altLang="en-US" sz="1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自ら成長できる社員</a:t>
            </a:r>
            <a:r>
              <a:rPr lang="ja-JP" altLang="en-US" sz="1950" b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となる。</a:t>
            </a:r>
            <a:endParaRPr lang="ja-JP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D45B77B3-4BFB-40A4-820E-DE7EE56AD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100"/>
          <a:stretch/>
        </p:blipFill>
        <p:spPr>
          <a:xfrm>
            <a:off x="-22226" y="3047460"/>
            <a:ext cx="1881140" cy="27669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BAADF23-43C9-4511-9155-F9D8DEFBD0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100"/>
          <a:stretch/>
        </p:blipFill>
        <p:spPr>
          <a:xfrm>
            <a:off x="-21157" y="2786294"/>
            <a:ext cx="1881140" cy="27669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2CFAA169-F17F-4A38-B08B-EB1F0DF97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100"/>
          <a:stretch/>
        </p:blipFill>
        <p:spPr>
          <a:xfrm>
            <a:off x="-20087" y="3588750"/>
            <a:ext cx="1881140" cy="276692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7CA17093-8214-4DC8-B2E1-58ACE165A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100"/>
          <a:stretch/>
        </p:blipFill>
        <p:spPr>
          <a:xfrm>
            <a:off x="-21157" y="3774497"/>
            <a:ext cx="1881140" cy="336846"/>
          </a:xfrm>
          <a:prstGeom prst="rect">
            <a:avLst/>
          </a:prstGeom>
        </p:spPr>
      </p:pic>
      <p:pic>
        <p:nvPicPr>
          <p:cNvPr id="47" name="図 61" descr="07（１行。右にローマ字。日本語なし）【使用例】研修テキストのヘッダー.jpg">
            <a:extLst>
              <a:ext uri="{FF2B5EF4-FFF2-40B4-BE49-F238E27FC236}">
                <a16:creationId xmlns:a16="http://schemas.microsoft.com/office/drawing/2014/main" id="{E9A6C5A5-EDFB-4A6C-BEDA-E5AEA3147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1" b="786"/>
          <a:stretch/>
        </p:blipFill>
        <p:spPr bwMode="auto">
          <a:xfrm>
            <a:off x="-364613" y="9010142"/>
            <a:ext cx="7542097" cy="10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819FF8D0-EE40-4F0A-B30F-4AB119517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100"/>
          <a:stretch/>
        </p:blipFill>
        <p:spPr>
          <a:xfrm>
            <a:off x="-21157" y="3310269"/>
            <a:ext cx="1881140" cy="276692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C9D4F898-AFA4-451C-B2EB-0FB5D6AE5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100"/>
          <a:stretch/>
        </p:blipFill>
        <p:spPr>
          <a:xfrm>
            <a:off x="-10838" y="3475369"/>
            <a:ext cx="1881140" cy="27669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01158EA0-E2AA-463F-ADF5-8DEA76560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100"/>
          <a:stretch/>
        </p:blipFill>
        <p:spPr>
          <a:xfrm>
            <a:off x="-20622" y="2180392"/>
            <a:ext cx="1881140" cy="84632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898F1ED1-C29E-4713-8CC5-F89E32E2F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100"/>
          <a:stretch/>
        </p:blipFill>
        <p:spPr>
          <a:xfrm>
            <a:off x="-25173" y="3926897"/>
            <a:ext cx="1881140" cy="336846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9BBBE879-2EC4-4C20-8AD8-83FDDB47B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100"/>
          <a:stretch/>
        </p:blipFill>
        <p:spPr>
          <a:xfrm>
            <a:off x="-21173" y="3940425"/>
            <a:ext cx="1881140" cy="336846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2A11CC8-E783-45DD-81C3-C80603F04A78}"/>
              </a:ext>
            </a:extLst>
          </p:cNvPr>
          <p:cNvSpPr/>
          <p:nvPr/>
        </p:nvSpPr>
        <p:spPr>
          <a:xfrm>
            <a:off x="966563" y="2897967"/>
            <a:ext cx="5888567" cy="12329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167" b="1">
                <a:latin typeface="Meiryo UI" panose="020B0604030504040204" pitchFamily="50" charset="-128"/>
                <a:ea typeface="Meiryo UI" panose="020B0604030504040204" pitchFamily="50" charset="-128"/>
              </a:rPr>
              <a:t>  コロナ禍でも、成長</a:t>
            </a:r>
            <a:r>
              <a:rPr kumimoji="1" lang="ja-JP" altLang="en-US" sz="216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を止めない</a:t>
            </a:r>
            <a:endParaRPr kumimoji="1" lang="en-US" altLang="ja-JP" sz="2167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5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若手社員フォロー研修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3D267C6-EE9C-4CA3-843B-E52A71B56C2D}"/>
              </a:ext>
            </a:extLst>
          </p:cNvPr>
          <p:cNvSpPr txBox="1"/>
          <p:nvPr/>
        </p:nvSpPr>
        <p:spPr>
          <a:xfrm>
            <a:off x="157469" y="8361579"/>
            <a:ext cx="6536926" cy="45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ja-JP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新型コロナウィルス感染症（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COVID-19</a:t>
            </a:r>
            <a:r>
              <a:rPr lang="ja-JP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）の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感染予防策を徹底して参ります。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ご不便をおかけしますが、ご協力のほど、どうぞよろしくお願いいたします。</a:t>
            </a:r>
            <a:endParaRPr lang="ja-JP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B0A094A-9358-4543-8C1D-CE007A4B0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674" y="9125374"/>
            <a:ext cx="673849" cy="67384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E55CA7-F3A0-455F-A45F-E76B33E5F88E}"/>
              </a:ext>
            </a:extLst>
          </p:cNvPr>
          <p:cNvSpPr/>
          <p:nvPr/>
        </p:nvSpPr>
        <p:spPr>
          <a:xfrm>
            <a:off x="439888" y="9501803"/>
            <a:ext cx="19017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株式会社サクセスブレイン</a:t>
            </a:r>
            <a:endParaRPr lang="en-US" altLang="ja-JP" sz="1192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45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70749"/>
              </p:ext>
            </p:extLst>
          </p:nvPr>
        </p:nvGraphicFramePr>
        <p:xfrm>
          <a:off x="196985" y="4423456"/>
          <a:ext cx="6516631" cy="52448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0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195">
                  <a:extLst>
                    <a:ext uri="{9D8B030D-6E8A-4147-A177-3AD203B41FA5}">
                      <a16:colId xmlns:a16="http://schemas.microsoft.com/office/drawing/2014/main" val="2084457319"/>
                    </a:ext>
                  </a:extLst>
                </a:gridCol>
                <a:gridCol w="769061">
                  <a:extLst>
                    <a:ext uri="{9D8B030D-6E8A-4147-A177-3AD203B41FA5}">
                      <a16:colId xmlns:a16="http://schemas.microsoft.com/office/drawing/2014/main" val="989615449"/>
                    </a:ext>
                  </a:extLst>
                </a:gridCol>
                <a:gridCol w="360075">
                  <a:extLst>
                    <a:ext uri="{9D8B030D-6E8A-4147-A177-3AD203B41FA5}">
                      <a16:colId xmlns:a16="http://schemas.microsoft.com/office/drawing/2014/main" val="423158592"/>
                    </a:ext>
                  </a:extLst>
                </a:gridCol>
                <a:gridCol w="223830">
                  <a:extLst>
                    <a:ext uri="{9D8B030D-6E8A-4147-A177-3AD203B41FA5}">
                      <a16:colId xmlns:a16="http://schemas.microsoft.com/office/drawing/2014/main" val="2135229921"/>
                    </a:ext>
                  </a:extLst>
                </a:gridCol>
                <a:gridCol w="232113">
                  <a:extLst>
                    <a:ext uri="{9D8B030D-6E8A-4147-A177-3AD203B41FA5}">
                      <a16:colId xmlns:a16="http://schemas.microsoft.com/office/drawing/2014/main" val="2028270922"/>
                    </a:ext>
                  </a:extLst>
                </a:gridCol>
                <a:gridCol w="1694774">
                  <a:extLst>
                    <a:ext uri="{9D8B030D-6E8A-4147-A177-3AD203B41FA5}">
                      <a16:colId xmlns:a16="http://schemas.microsoft.com/office/drawing/2014/main" val="3137441975"/>
                    </a:ext>
                  </a:extLst>
                </a:gridCol>
                <a:gridCol w="784793">
                  <a:extLst>
                    <a:ext uri="{9D8B030D-6E8A-4147-A177-3AD203B41FA5}">
                      <a16:colId xmlns:a16="http://schemas.microsoft.com/office/drawing/2014/main" val="3607127622"/>
                    </a:ext>
                  </a:extLst>
                </a:gridCol>
              </a:tblGrid>
              <a:tr h="195000">
                <a:tc gridSpan="8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ご　記　入　欄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13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2352" marR="5235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13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2352" marR="5235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ふりがな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gridSpan="3">
                  <a:txBody>
                    <a:bodyPr/>
                    <a:lstStyle/>
                    <a:p>
                      <a:r>
                        <a:rPr 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 </a:t>
                      </a:r>
                      <a:endParaRPr kumimoji="1" lang="ja-JP" altLang="en-US" sz="1500" dirty="0"/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2352" marR="52352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52352" marR="523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所在地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rowSpan="2"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〒　　</a:t>
                      </a:r>
                      <a:r>
                        <a:rPr lang="ja-JP" altLang="en-US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lang="ja-JP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altLang="en-US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  <a:endParaRPr 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 </a:t>
                      </a:r>
                      <a:endParaRPr kumimoji="1" lang="ja-JP" altLang="en-US" sz="1500" dirty="0"/>
                    </a:p>
                  </a:txBody>
                  <a:tcPr marL="56715" marR="56715" marT="0" marB="0"/>
                </a:tc>
                <a:tc rowSpan="2"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2352" marR="52352" marT="0" marB="0"/>
                </a:tc>
                <a:tc rowSpan="2"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2352" marR="523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貴社</a:t>
                      </a: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gridSpan="3">
                  <a:txBody>
                    <a:bodyPr/>
                    <a:lstStyle/>
                    <a:p>
                      <a:r>
                        <a:rPr 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 </a:t>
                      </a:r>
                      <a:endParaRPr kumimoji="1" lang="ja-JP" altLang="en-US" sz="1500" dirty="0"/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2352" marR="52352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52352" marR="52352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4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ふりがな</a:t>
                      </a:r>
                      <a:endParaRPr lang="ja-JP" sz="9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9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 </a:t>
                      </a:r>
                      <a:endParaRPr kumimoji="1" lang="ja-JP" altLang="en-US" sz="1500"/>
                    </a:p>
                  </a:txBody>
                  <a:tcPr marL="56715" marR="56715" marT="0" marB="0" anchor="ctr"/>
                </a:tc>
                <a:tc gridSpan="3">
                  <a:txBody>
                    <a:bodyPr/>
                    <a:lstStyle/>
                    <a:p>
                      <a:r>
                        <a:rPr lang="ja-JP" sz="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所属・役職</a:t>
                      </a:r>
                      <a:endParaRPr kumimoji="1" lang="ja-JP" altLang="en-US" sz="1500"/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2352" marR="523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連絡先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ＴＥＬ：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ＦＡＸ：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e-mail</a:t>
                      </a: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rowSpan="2" hMerge="1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2352" marR="5235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連絡担当者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 </a:t>
                      </a:r>
                      <a:endParaRPr kumimoji="1" lang="ja-JP" altLang="en-US" sz="1500" dirty="0"/>
                    </a:p>
                  </a:txBody>
                  <a:tcPr marL="56715" marR="56715" marT="0" marB="0" anchor="ctr"/>
                </a:tc>
                <a:tc gridSpan="3">
                  <a:txBody>
                    <a:bodyPr/>
                    <a:lstStyle/>
                    <a:p>
                      <a:r>
                        <a:rPr 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 </a:t>
                      </a:r>
                      <a:endParaRPr kumimoji="1" lang="ja-JP" altLang="en-US" sz="1500" dirty="0"/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2352" marR="52352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50">
                <a:tc gridSpan="8"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●受　講　申　込　者●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endParaRPr lang="ja-JP" sz="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2352" marR="52352" marT="0" marB="0" anchor="ctr"/>
                </a:tc>
                <a:tc hMerge="1"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endParaRPr lang="ja-JP" sz="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2352" marR="5235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4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受講者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ふりがな</a:t>
                      </a: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lang="en-US" sz="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 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年齢</a:t>
                      </a:r>
                      <a:endParaRPr kumimoji="1" lang="ja-JP" altLang="en-US" sz="1500" dirty="0"/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所属</a:t>
                      </a:r>
                      <a:endParaRPr lang="ja-JP" alt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性別</a:t>
                      </a:r>
                      <a:endParaRPr lang="ja-JP" alt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</a:p>
                  </a:txBody>
                  <a:tcPr marL="56715" marR="567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 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715" marR="5671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男・女</a:t>
                      </a:r>
                    </a:p>
                  </a:txBody>
                  <a:tcPr marL="56715" marR="5671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②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 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男・女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715" marR="5671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③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 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715" marR="5671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男・女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715" marR="5671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④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 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男・女</a:t>
                      </a:r>
                    </a:p>
                  </a:txBody>
                  <a:tcPr marL="56715" marR="56715" marT="0" marB="0" anchor="ctr"/>
                </a:tc>
                <a:extLst>
                  <a:ext uri="{0D108BD9-81ED-4DB2-BD59-A6C34878D82A}">
                    <a16:rowId xmlns:a16="http://schemas.microsoft.com/office/drawing/2014/main" val="475648236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⑤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715" marR="567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 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715" marR="5671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男・女</a:t>
                      </a:r>
                    </a:p>
                  </a:txBody>
                  <a:tcPr marL="56715" marR="56715" marT="0" marB="0" anchor="ctr"/>
                </a:tc>
                <a:extLst>
                  <a:ext uri="{0D108BD9-81ED-4DB2-BD59-A6C34878D82A}">
                    <a16:rowId xmlns:a16="http://schemas.microsoft.com/office/drawing/2014/main" val="2739975342"/>
                  </a:ext>
                </a:extLst>
              </a:tr>
              <a:tr h="555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お申込先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ja-JP" sz="6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株式会社サクセスブレイン</a:t>
                      </a:r>
                    </a:p>
                    <a:p>
                      <a:pPr algn="l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ja-JP" sz="6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〒</a:t>
                      </a:r>
                      <a:r>
                        <a:rPr lang="en-US" sz="6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920-0364 </a:t>
                      </a:r>
                      <a:r>
                        <a:rPr lang="ja-JP" sz="6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金沢市松島２丁目１９１ＣＯＭビル３Ｆ</a:t>
                      </a:r>
                      <a:r>
                        <a:rPr lang="en-US" sz="6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http://www.success.co.jp</a:t>
                      </a:r>
                      <a:endParaRPr lang="ja-JP" sz="6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R="3810" algn="l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en-US" sz="6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TEL</a:t>
                      </a:r>
                      <a:r>
                        <a:rPr lang="ja-JP" sz="6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lang="en-US" sz="6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076-269-8653</a:t>
                      </a:r>
                      <a:endParaRPr lang="en-US" altLang="ja-JP" sz="6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R="3810" algn="l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en-US" sz="6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e-mail</a:t>
                      </a:r>
                      <a:r>
                        <a:rPr lang="ja-JP" sz="6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lang="en-US" sz="6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info@success.co.jp</a:t>
                      </a:r>
                      <a:endParaRPr lang="ja-JP" sz="6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6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～個人情報の取扱について～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6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皆様から御提供頂いた個人情報は、弊社社内規定に従い厳重に管理致します。また、御提供頂いた個人情報は本セミナー開催及び弊社サービスの提供に使用させて頂きます。利用目的及び利用範囲以外の利用・第三者への情報提供は一切行いません。本情報の開示・訂正・削除を希望される場合は、左記連絡先まで、ご連絡下さい。</a:t>
                      </a:r>
                      <a:endParaRPr kumimoji="1" lang="ja-JP" altLang="en-US" sz="600" dirty="0"/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ja-JP" sz="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2352" marR="52352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ja-JP" sz="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2352" marR="5235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87967">
                <a:tc gridSpan="8"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ja-JP" altLang="ja-JP" sz="7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◆　申込方法：</a:t>
                      </a:r>
                      <a:r>
                        <a:rPr lang="ja-JP" altLang="en-US" sz="7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上記</a:t>
                      </a:r>
                      <a:r>
                        <a:rPr lang="ja-JP" altLang="ja-JP" sz="7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申込</a:t>
                      </a:r>
                      <a:r>
                        <a:rPr lang="ja-JP" altLang="en-US" sz="7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欄</a:t>
                      </a:r>
                      <a:r>
                        <a:rPr lang="ja-JP" altLang="ja-JP" sz="7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に必要事項をご記入の上、ＦＡＸにてお申込ください。</a:t>
                      </a:r>
                    </a:p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ja-JP" altLang="ja-JP" sz="7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◆　受講資格：</a:t>
                      </a:r>
                      <a:r>
                        <a:rPr kumimoji="1" lang="ja-JP" altLang="en-US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入社</a:t>
                      </a:r>
                      <a:r>
                        <a:rPr kumimoji="1" lang="en-US" altLang="ja-JP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年目の方</a:t>
                      </a:r>
                      <a:endParaRPr lang="ja-JP" altLang="ja-JP" sz="7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809625" indent="-720725" algn="just">
                        <a:spcAft>
                          <a:spcPts val="0"/>
                        </a:spcAft>
                      </a:pPr>
                      <a:r>
                        <a:rPr lang="ja-JP" altLang="ja-JP" sz="7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◆　受講費用：</a:t>
                      </a:r>
                      <a:r>
                        <a:rPr lang="ja-JP" altLang="en-US" sz="7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開催約１か月前に</a:t>
                      </a:r>
                      <a:r>
                        <a:rPr lang="ja-JP" altLang="ja-JP" sz="7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、請求書を発行させていただきますので、指定の口座へお振込み願います。</a:t>
                      </a:r>
                      <a:endParaRPr lang="en-US" altLang="ja-JP" sz="7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809625" indent="-720725" algn="just">
                        <a:spcAft>
                          <a:spcPts val="0"/>
                        </a:spcAft>
                      </a:pPr>
                      <a:r>
                        <a:rPr lang="ja-JP" altLang="en-US" sz="7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　　　　　　　　　　</a:t>
                      </a:r>
                      <a:r>
                        <a:rPr lang="ja-JP" altLang="ja-JP" sz="7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弊社都合による場合を除き、受講料の返金は出来かねます。予めご了承下さいませ。</a:t>
                      </a:r>
                    </a:p>
                    <a:p>
                      <a:pPr marL="89535" algn="l">
                        <a:spcAft>
                          <a:spcPts val="0"/>
                        </a:spcAft>
                      </a:pPr>
                      <a:r>
                        <a:rPr lang="ja-JP" altLang="ja-JP" sz="7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※　研修中の撮影、録音、パソコンの使用はお断りさせていただきます。※　ご同業の方のご参加は、恐れ入りますがご遠慮願います。</a:t>
                      </a:r>
                      <a:r>
                        <a:rPr lang="ja-JP" altLang="en-US" sz="7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　  </a:t>
                      </a:r>
                      <a:r>
                        <a:rPr lang="en-US" altLang="ja-JP" sz="700" kern="1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tk</a:t>
                      </a:r>
                      <a:endParaRPr lang="en-US" altLang="ja-JP" sz="7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6715" marR="5671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endParaRPr lang="ja-JP" altLang="ja-JP" sz="6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2352" marR="52352" marT="0" marB="0" anchor="ctr"/>
                </a:tc>
                <a:tc hMerge="1"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endParaRPr lang="ja-JP" altLang="ja-JP" sz="6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52352" marR="5235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" name="図 9">
            <a:extLst>
              <a:ext uri="{FF2B5EF4-FFF2-40B4-BE49-F238E27FC236}">
                <a16:creationId xmlns:a16="http://schemas.microsoft.com/office/drawing/2014/main" id="{95234FC4-BB1F-4FDB-9A51-AC4EA83DCF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4" r="5016" b="21949"/>
          <a:stretch/>
        </p:blipFill>
        <p:spPr>
          <a:xfrm>
            <a:off x="5277644" y="9680360"/>
            <a:ext cx="1580976" cy="216468"/>
          </a:xfrm>
          <a:prstGeom prst="rect">
            <a:avLst/>
          </a:prstGeom>
        </p:spPr>
      </p:pic>
      <p:sp>
        <p:nvSpPr>
          <p:cNvPr id="17" name="タイトル 1">
            <a:extLst>
              <a:ext uri="{FF2B5EF4-FFF2-40B4-BE49-F238E27FC236}">
                <a16:creationId xmlns:a16="http://schemas.microsoft.com/office/drawing/2014/main" id="{E25F62A5-3313-4246-AB7F-E27E4E89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67" y="2867736"/>
            <a:ext cx="6336704" cy="1630567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ln w="10541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お申込書方法　</a:t>
            </a:r>
            <a:r>
              <a:rPr lang="en-US" altLang="ja-JP" sz="1200" b="1" dirty="0">
                <a:ln w="10541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>
                <a:ln w="10541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下記いずれかの方法をお選び頂けます。</a:t>
            </a:r>
            <a:br>
              <a:rPr lang="en-US" altLang="ja-JP" sz="1200" b="1" dirty="0">
                <a:ln w="10541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（１）右記</a:t>
            </a:r>
            <a:r>
              <a:rPr lang="en-US" altLang="ja-JP" sz="1600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1600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コードからお申込みフォームへ</a:t>
            </a:r>
            <a:r>
              <a:rPr lang="ja-JP" altLang="en-US" sz="1600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お進み下さい。</a:t>
            </a:r>
            <a:br>
              <a:rPr lang="en-US" altLang="ja-JP" sz="1600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en-US" altLang="ja-JP" sz="1200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（２）本紙をご記入の上、</a:t>
            </a:r>
            <a:r>
              <a:rPr lang="en-US" altLang="ja-JP" sz="16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b="1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FAX(076-269-8654)</a:t>
            </a:r>
            <a:r>
              <a:rPr lang="ja-JP" altLang="en-US" sz="1600" b="1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までお送りください。</a:t>
            </a:r>
            <a:endParaRPr lang="ja-JP" altLang="en-US" sz="1600" b="1" dirty="0">
              <a:ln w="10541" cmpd="sng">
                <a:noFill/>
                <a:prstDash val="solid"/>
              </a:ln>
              <a:solidFill>
                <a:srgbClr val="D61745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コンテンツ プレースホルダー 15">
            <a:extLst>
              <a:ext uri="{FF2B5EF4-FFF2-40B4-BE49-F238E27FC236}">
                <a16:creationId xmlns:a16="http://schemas.microsoft.com/office/drawing/2014/main" id="{C159F077-6039-4289-BFA6-58E4EC50E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15" y="605006"/>
            <a:ext cx="6172200" cy="9241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ja-JP" altLang="en-US" sz="26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コロナ禍でも</a:t>
            </a:r>
            <a:r>
              <a:rPr lang="ja-JP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、成長を止めない</a:t>
            </a:r>
          </a:p>
          <a:p>
            <a:pPr marL="0" indent="0" algn="ctr">
              <a:buNone/>
            </a:pPr>
            <a:r>
              <a:rPr lang="ja-JP" altLang="en-US" sz="4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「若手社員フォロー研修」 </a:t>
            </a:r>
          </a:p>
          <a:p>
            <a:pPr marL="0" indent="0" algn="ctr">
              <a:buNone/>
            </a:pPr>
            <a:endParaRPr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コンテンツ プレースホルダー 15">
            <a:extLst>
              <a:ext uri="{FF2B5EF4-FFF2-40B4-BE49-F238E27FC236}">
                <a16:creationId xmlns:a16="http://schemas.microsoft.com/office/drawing/2014/main" id="{ADBADBE1-9B8C-4BBE-8C9E-3B9332A991CE}"/>
              </a:ext>
            </a:extLst>
          </p:cNvPr>
          <p:cNvSpPr txBox="1">
            <a:spLocks/>
          </p:cNvSpPr>
          <p:nvPr/>
        </p:nvSpPr>
        <p:spPr>
          <a:xfrm>
            <a:off x="784490" y="1651537"/>
            <a:ext cx="6269791" cy="31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開催日</a:t>
            </a:r>
            <a:r>
              <a:rPr lang="ja-JP" altLang="en-US" sz="1600" b="1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9:30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17:00 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受付開始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9:15 )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4D81DCB-8786-456B-A64D-B58DE900C4D0}"/>
              </a:ext>
            </a:extLst>
          </p:cNvPr>
          <p:cNvSpPr/>
          <p:nvPr/>
        </p:nvSpPr>
        <p:spPr>
          <a:xfrm>
            <a:off x="784490" y="2038637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開催地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石川県地場産業振興センター 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本館 第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研修室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(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石川県金沢市鞍月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丁目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番地）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A6F6057-27F7-4658-AF51-16848C66C4D6}"/>
              </a:ext>
            </a:extLst>
          </p:cNvPr>
          <p:cNvSpPr/>
          <p:nvPr/>
        </p:nvSpPr>
        <p:spPr>
          <a:xfrm>
            <a:off x="322967" y="224318"/>
            <a:ext cx="6212065" cy="253003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22742D51-5FFF-4295-ACFB-AFD85FC57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61" y="2970208"/>
            <a:ext cx="1001254" cy="10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9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</TotalTime>
  <Words>625</Words>
  <Application>Microsoft Macintosh PowerPoint</Application>
  <PresentationFormat>A4 210 x 297 mm</PresentationFormat>
  <Paragraphs>92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お申込書方法　※下記いずれかの方法をお選び頂けます。 （１）右記QRコードからお申込みフォームへお進み下さい。  （２）本紙をご記入の上、 FAX(076-269-8654) までお送りください。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高桑 由樹</dc:creator>
  <cp:lastModifiedBy>Takakuwa Yuki</cp:lastModifiedBy>
  <cp:revision>66</cp:revision>
  <cp:lastPrinted>2021-07-19T04:42:54Z</cp:lastPrinted>
  <dcterms:created xsi:type="dcterms:W3CDTF">2018-11-08T04:59:56Z</dcterms:created>
  <dcterms:modified xsi:type="dcterms:W3CDTF">2021-07-19T04:42:57Z</dcterms:modified>
</cp:coreProperties>
</file>